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Lst>
  <p:sldSz cx="32918400" cy="43891200"/>
  <p:notesSz cx="6858000" cy="9144000"/>
  <p:embeddedFontLst>
    <p:embeddedFont>
      <p:font typeface="Calibri" panose="020F0502020204030204" pitchFamily="34" charset="0"/>
      <p:regular r:id="rId3"/>
      <p:bold r:id="rId4"/>
      <p:italic r:id="rId5"/>
      <p:boldItalic r:id="rId6"/>
    </p:embeddedFont>
    <p:embeddedFont>
      <p:font typeface="Montserrat Light" panose="00000400000000000000" pitchFamily="2" charset="0"/>
      <p:regular r:id="rId7"/>
    </p:embeddedFont>
    <p:embeddedFont>
      <p:font typeface="Montserrat Light Italics" panose="02020500000000000000" charset="0"/>
      <p:regular r:id="rId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6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13" d="100"/>
          <a:sy n="13" d="100"/>
        </p:scale>
        <p:origin x="2530"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theme" Target="theme/theme1.xml"/><Relationship Id="rId5" Type="http://schemas.openxmlformats.org/officeDocument/2006/relationships/font" Target="fonts/font3.fntdata"/><Relationship Id="rId10" Type="http://schemas.openxmlformats.org/officeDocument/2006/relationships/viewProps" Target="viewProps.xml"/><Relationship Id="rId4" Type="http://schemas.openxmlformats.org/officeDocument/2006/relationships/font" Target="fonts/font2.fntdata"/><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F6F9"/>
        </a:solidFill>
        <a:effectLst/>
      </p:bgPr>
    </p:bg>
    <p:spTree>
      <p:nvGrpSpPr>
        <p:cNvPr id="1" name=""/>
        <p:cNvGrpSpPr/>
        <p:nvPr/>
      </p:nvGrpSpPr>
      <p:grpSpPr>
        <a:xfrm>
          <a:off x="0" y="0"/>
          <a:ext cx="0" cy="0"/>
          <a:chOff x="0" y="0"/>
          <a:chExt cx="0" cy="0"/>
        </a:xfrm>
      </p:grpSpPr>
      <p:sp>
        <p:nvSpPr>
          <p:cNvPr id="2" name="Freeform 2"/>
          <p:cNvSpPr/>
          <p:nvPr/>
        </p:nvSpPr>
        <p:spPr>
          <a:xfrm>
            <a:off x="-557983" y="7428131"/>
            <a:ext cx="34034366" cy="709036"/>
          </a:xfrm>
          <a:custGeom>
            <a:avLst/>
            <a:gdLst/>
            <a:ahLst/>
            <a:cxnLst/>
            <a:rect l="l" t="t" r="r" b="b"/>
            <a:pathLst>
              <a:path w="34034366" h="709036">
                <a:moveTo>
                  <a:pt x="0" y="0"/>
                </a:moveTo>
                <a:lnTo>
                  <a:pt x="34034367" y="0"/>
                </a:lnTo>
                <a:lnTo>
                  <a:pt x="34034367" y="709036"/>
                </a:lnTo>
                <a:lnTo>
                  <a:pt x="0" y="709036"/>
                </a:lnTo>
                <a:lnTo>
                  <a:pt x="0" y="0"/>
                </a:lnTo>
                <a:close/>
              </a:path>
            </a:pathLst>
          </a:custGeom>
          <a:blipFill>
            <a:blip r:embed="rId2">
              <a:extLst>
                <a:ext uri="{96DAC541-7B7A-43D3-8B79-37D633B846F1}">
                  <asvg:svgBlip xmlns:asvg="http://schemas.microsoft.com/office/drawing/2016/SVG/main" r:embed="rId3"/>
                </a:ext>
              </a:extLst>
            </a:blip>
            <a:stretch>
              <a:fillRect t="-2350045" b="-2350045"/>
            </a:stretch>
          </a:blipFill>
        </p:spPr>
        <p:txBody>
          <a:bodyPr/>
          <a:lstStyle/>
          <a:p>
            <a:endParaRPr lang="zh-TW" altLang="en-US"/>
          </a:p>
        </p:txBody>
      </p:sp>
      <p:sp>
        <p:nvSpPr>
          <p:cNvPr id="3" name="Freeform 3"/>
          <p:cNvSpPr/>
          <p:nvPr/>
        </p:nvSpPr>
        <p:spPr>
          <a:xfrm>
            <a:off x="0" y="12977"/>
            <a:ext cx="32918400" cy="7480846"/>
          </a:xfrm>
          <a:custGeom>
            <a:avLst/>
            <a:gdLst/>
            <a:ahLst/>
            <a:cxnLst/>
            <a:rect l="l" t="t" r="r" b="b"/>
            <a:pathLst>
              <a:path w="32918400" h="9821498">
                <a:moveTo>
                  <a:pt x="0" y="0"/>
                </a:moveTo>
                <a:lnTo>
                  <a:pt x="32918400" y="0"/>
                </a:lnTo>
                <a:lnTo>
                  <a:pt x="32918400" y="9821498"/>
                </a:lnTo>
                <a:lnTo>
                  <a:pt x="0" y="9821498"/>
                </a:lnTo>
                <a:lnTo>
                  <a:pt x="0" y="0"/>
                </a:lnTo>
                <a:close/>
              </a:path>
            </a:pathLst>
          </a:custGeom>
          <a:blipFill>
            <a:blip r:embed="rId4">
              <a:alphaModFix amt="47000"/>
            </a:blip>
            <a:stretch>
              <a:fillRect t="-30780" b="-67022"/>
            </a:stretch>
          </a:blipFill>
        </p:spPr>
        <p:txBody>
          <a:bodyPr/>
          <a:lstStyle/>
          <a:p>
            <a:endParaRPr lang="zh-TW" altLang="en-US"/>
          </a:p>
        </p:txBody>
      </p:sp>
      <p:grpSp>
        <p:nvGrpSpPr>
          <p:cNvPr id="4" name="Group 4"/>
          <p:cNvGrpSpPr/>
          <p:nvPr/>
        </p:nvGrpSpPr>
        <p:grpSpPr>
          <a:xfrm>
            <a:off x="2412539" y="17223429"/>
            <a:ext cx="12065461" cy="4722171"/>
            <a:chOff x="0" y="0"/>
            <a:chExt cx="21762550" cy="10646229"/>
          </a:xfrm>
        </p:grpSpPr>
        <p:pic>
          <p:nvPicPr>
            <p:cNvPr id="5" name="Picture 5"/>
            <p:cNvPicPr>
              <a:picLocks noChangeAspect="1"/>
            </p:cNvPicPr>
            <p:nvPr/>
          </p:nvPicPr>
          <p:blipFill>
            <a:blip r:embed="rId5"/>
            <a:srcRect t="5367" b="5367"/>
            <a:stretch>
              <a:fillRect/>
            </a:stretch>
          </p:blipFill>
          <p:spPr>
            <a:xfrm>
              <a:off x="0" y="0"/>
              <a:ext cx="21762550" cy="10646229"/>
            </a:xfrm>
            <a:prstGeom prst="rect">
              <a:avLst/>
            </a:prstGeom>
          </p:spPr>
        </p:pic>
      </p:grpSp>
      <p:sp>
        <p:nvSpPr>
          <p:cNvPr id="6" name="Freeform 6"/>
          <p:cNvSpPr/>
          <p:nvPr/>
        </p:nvSpPr>
        <p:spPr>
          <a:xfrm>
            <a:off x="22397143" y="8645767"/>
            <a:ext cx="9483120" cy="23586833"/>
          </a:xfrm>
          <a:custGeom>
            <a:avLst/>
            <a:gdLst/>
            <a:ahLst/>
            <a:cxnLst/>
            <a:rect l="l" t="t" r="r" b="b"/>
            <a:pathLst>
              <a:path w="9483120" h="32204779">
                <a:moveTo>
                  <a:pt x="0" y="0"/>
                </a:moveTo>
                <a:lnTo>
                  <a:pt x="9483120" y="0"/>
                </a:lnTo>
                <a:lnTo>
                  <a:pt x="9483120" y="32204778"/>
                </a:lnTo>
                <a:lnTo>
                  <a:pt x="0" y="32204778"/>
                </a:lnTo>
                <a:lnTo>
                  <a:pt x="0" y="0"/>
                </a:lnTo>
                <a:close/>
              </a:path>
            </a:pathLst>
          </a:custGeom>
          <a:blipFill>
            <a:blip r:embed="rId6">
              <a:extLst>
                <a:ext uri="{96DAC541-7B7A-43D3-8B79-37D633B846F1}">
                  <asvg:svgBlip xmlns:asvg="http://schemas.microsoft.com/office/drawing/2016/SVG/main" r:embed="rId7"/>
                </a:ext>
              </a:extLst>
            </a:blip>
            <a:stretch>
              <a:fillRect l="-119800" r="-119800"/>
            </a:stretch>
          </a:blipFill>
        </p:spPr>
        <p:txBody>
          <a:bodyPr/>
          <a:lstStyle/>
          <a:p>
            <a:endParaRPr lang="zh-TW" altLang="en-US"/>
          </a:p>
        </p:txBody>
      </p:sp>
      <p:grpSp>
        <p:nvGrpSpPr>
          <p:cNvPr id="11" name="Group 11"/>
          <p:cNvGrpSpPr/>
          <p:nvPr/>
        </p:nvGrpSpPr>
        <p:grpSpPr>
          <a:xfrm>
            <a:off x="3311621" y="12977"/>
            <a:ext cx="26295158" cy="6961092"/>
            <a:chOff x="0" y="-276225"/>
            <a:chExt cx="35060210" cy="12636106"/>
          </a:xfrm>
        </p:grpSpPr>
        <p:sp>
          <p:nvSpPr>
            <p:cNvPr id="12" name="TextBox 12"/>
            <p:cNvSpPr txBox="1"/>
            <p:nvPr/>
          </p:nvSpPr>
          <p:spPr>
            <a:xfrm>
              <a:off x="0" y="-276225"/>
              <a:ext cx="35060210" cy="2926493"/>
            </a:xfrm>
            <a:prstGeom prst="rect">
              <a:avLst/>
            </a:prstGeom>
          </p:spPr>
          <p:txBody>
            <a:bodyPr lIns="0" tIns="0" rIns="0" bIns="0" rtlCol="0" anchor="t">
              <a:spAutoFit/>
            </a:bodyPr>
            <a:lstStyle/>
            <a:p>
              <a:pPr algn="ctr">
                <a:lnSpc>
                  <a:spcPts val="14880"/>
                </a:lnSpc>
              </a:pPr>
              <a:r>
                <a:rPr lang="en-US" sz="5400" spc="1320" dirty="0" err="1">
                  <a:solidFill>
                    <a:srgbClr val="000000"/>
                  </a:solidFill>
                  <a:ea typeface="王漢宗特黑體"/>
                </a:rPr>
                <a:t>智聯網創新應用專題</a:t>
              </a:r>
              <a:endParaRPr lang="en-US" sz="5400" spc="1320" dirty="0">
                <a:solidFill>
                  <a:srgbClr val="000000"/>
                </a:solidFill>
                <a:ea typeface="王漢宗特黑體"/>
              </a:endParaRPr>
            </a:p>
          </p:txBody>
        </p:sp>
        <p:sp>
          <p:nvSpPr>
            <p:cNvPr id="13" name="TextBox 13"/>
            <p:cNvSpPr txBox="1"/>
            <p:nvPr/>
          </p:nvSpPr>
          <p:spPr>
            <a:xfrm>
              <a:off x="0" y="3076071"/>
              <a:ext cx="35034143" cy="9283810"/>
            </a:xfrm>
            <a:prstGeom prst="rect">
              <a:avLst/>
            </a:prstGeom>
          </p:spPr>
          <p:txBody>
            <a:bodyPr lIns="0" tIns="0" rIns="0" bIns="0" rtlCol="0" anchor="t">
              <a:spAutoFit/>
            </a:bodyPr>
            <a:lstStyle/>
            <a:p>
              <a:pPr algn="ctr">
                <a:lnSpc>
                  <a:spcPts val="11160"/>
                </a:lnSpc>
              </a:pPr>
              <a:r>
                <a:rPr lang="en-US" sz="4400" spc="1709" dirty="0" err="1">
                  <a:solidFill>
                    <a:srgbClr val="000000"/>
                  </a:solidFill>
                  <a:ea typeface="Montserrat Light Bold"/>
                </a:rPr>
                <a:t>雙側動作協調能力不佳</a:t>
              </a:r>
              <a:endParaRPr lang="en-US" sz="4400" spc="1709" dirty="0">
                <a:solidFill>
                  <a:srgbClr val="000000"/>
                </a:solidFill>
                <a:ea typeface="Montserrat Light Bold"/>
              </a:endParaRPr>
            </a:p>
            <a:p>
              <a:pPr algn="ctr">
                <a:lnSpc>
                  <a:spcPts val="7440"/>
                </a:lnSpc>
              </a:pPr>
              <a:r>
                <a:rPr lang="en-US" sz="3600" spc="1140" dirty="0" err="1">
                  <a:solidFill>
                    <a:srgbClr val="000000"/>
                  </a:solidFill>
                  <a:latin typeface="Montserrat Light Italics"/>
                  <a:ea typeface="Montserrat Light Italics"/>
                </a:rPr>
                <a:t>組員</a:t>
              </a:r>
              <a:r>
                <a:rPr lang="en-US" sz="3600" spc="1140" dirty="0">
                  <a:solidFill>
                    <a:srgbClr val="000000"/>
                  </a:solidFill>
                  <a:latin typeface="Montserrat Light Italics"/>
                  <a:ea typeface="Montserrat Light Italics"/>
                </a:rPr>
                <a:t>:</a:t>
              </a:r>
            </a:p>
            <a:p>
              <a:pPr algn="ctr">
                <a:lnSpc>
                  <a:spcPts val="7440"/>
                </a:lnSpc>
              </a:pPr>
              <a:r>
                <a:rPr lang="en-US" sz="3600" spc="1140" dirty="0" err="1">
                  <a:solidFill>
                    <a:srgbClr val="000000"/>
                  </a:solidFill>
                  <a:ea typeface="Montserrat Light"/>
                </a:rPr>
                <a:t>國立高雄科技大學</a:t>
              </a:r>
              <a:r>
                <a:rPr lang="en-US" sz="3600" spc="1140" dirty="0">
                  <a:solidFill>
                    <a:srgbClr val="000000"/>
                  </a:solidFill>
                  <a:ea typeface="Montserrat Light"/>
                </a:rPr>
                <a:t>　</a:t>
              </a:r>
              <a:r>
                <a:rPr lang="en-US" sz="3600" spc="1140" dirty="0" err="1">
                  <a:solidFill>
                    <a:srgbClr val="000000"/>
                  </a:solidFill>
                  <a:ea typeface="Montserrat Light"/>
                </a:rPr>
                <a:t>智慧商務系</a:t>
              </a:r>
              <a:r>
                <a:rPr lang="en-US" sz="3600" spc="1140" dirty="0">
                  <a:solidFill>
                    <a:srgbClr val="000000"/>
                  </a:solidFill>
                  <a:ea typeface="Montserrat Light"/>
                </a:rPr>
                <a:t>　</a:t>
              </a:r>
              <a:r>
                <a:rPr lang="en-US" sz="3600" spc="1140" dirty="0" err="1">
                  <a:solidFill>
                    <a:srgbClr val="000000"/>
                  </a:solidFill>
                  <a:ea typeface="Montserrat Light"/>
                </a:rPr>
                <a:t>劉哲瑋</a:t>
              </a:r>
              <a:endParaRPr lang="en-US" sz="3600" spc="1140" dirty="0">
                <a:solidFill>
                  <a:srgbClr val="000000"/>
                </a:solidFill>
                <a:ea typeface="Montserrat Light"/>
              </a:endParaRPr>
            </a:p>
            <a:p>
              <a:pPr algn="ctr">
                <a:lnSpc>
                  <a:spcPts val="7440"/>
                </a:lnSpc>
              </a:pPr>
              <a:r>
                <a:rPr lang="en-US" sz="3600" spc="1140" dirty="0" err="1">
                  <a:solidFill>
                    <a:srgbClr val="000000"/>
                  </a:solidFill>
                  <a:ea typeface="Montserrat Light"/>
                </a:rPr>
                <a:t>國立高雄科技大學</a:t>
              </a:r>
              <a:r>
                <a:rPr lang="en-US" sz="3600" spc="1140" dirty="0">
                  <a:solidFill>
                    <a:srgbClr val="000000"/>
                  </a:solidFill>
                  <a:ea typeface="Montserrat Light"/>
                </a:rPr>
                <a:t>　</a:t>
              </a:r>
              <a:r>
                <a:rPr lang="en-US" sz="3600" spc="1140" dirty="0" err="1">
                  <a:solidFill>
                    <a:srgbClr val="000000"/>
                  </a:solidFill>
                  <a:ea typeface="Montserrat Light"/>
                </a:rPr>
                <a:t>智慧商務系</a:t>
              </a:r>
              <a:r>
                <a:rPr lang="en-US" sz="3600" spc="1140" dirty="0">
                  <a:solidFill>
                    <a:srgbClr val="000000"/>
                  </a:solidFill>
                  <a:ea typeface="Montserrat Light"/>
                </a:rPr>
                <a:t>　</a:t>
              </a:r>
              <a:r>
                <a:rPr lang="en-US" sz="3600" spc="1140" dirty="0" err="1">
                  <a:solidFill>
                    <a:srgbClr val="000000"/>
                  </a:solidFill>
                  <a:ea typeface="Montserrat Light"/>
                </a:rPr>
                <a:t>黃柏瑋</a:t>
              </a:r>
              <a:endParaRPr lang="en-US" sz="3600" spc="1140" dirty="0">
                <a:solidFill>
                  <a:srgbClr val="000000"/>
                </a:solidFill>
                <a:ea typeface="Montserrat Light"/>
              </a:endParaRPr>
            </a:p>
            <a:p>
              <a:pPr algn="ctr">
                <a:lnSpc>
                  <a:spcPts val="7440"/>
                </a:lnSpc>
              </a:pPr>
              <a:r>
                <a:rPr lang="en-US" sz="3600" spc="1140" dirty="0" err="1">
                  <a:solidFill>
                    <a:srgbClr val="000000"/>
                  </a:solidFill>
                  <a:ea typeface="Montserrat Light"/>
                </a:rPr>
                <a:t>國立高雄科技大學</a:t>
              </a:r>
              <a:r>
                <a:rPr lang="en-US" sz="3600" spc="1140" dirty="0">
                  <a:solidFill>
                    <a:srgbClr val="000000"/>
                  </a:solidFill>
                  <a:ea typeface="Montserrat Light"/>
                </a:rPr>
                <a:t>　</a:t>
              </a:r>
              <a:r>
                <a:rPr lang="en-US" sz="3600" spc="1140" dirty="0" err="1">
                  <a:solidFill>
                    <a:srgbClr val="000000"/>
                  </a:solidFill>
                  <a:ea typeface="Montserrat Light"/>
                </a:rPr>
                <a:t>智慧商務系</a:t>
              </a:r>
              <a:r>
                <a:rPr lang="en-US" sz="3600" spc="1140" dirty="0">
                  <a:solidFill>
                    <a:srgbClr val="000000"/>
                  </a:solidFill>
                  <a:ea typeface="Montserrat Light"/>
                </a:rPr>
                <a:t>　</a:t>
              </a:r>
              <a:r>
                <a:rPr lang="en-US" sz="3600" spc="1140" dirty="0" err="1">
                  <a:solidFill>
                    <a:srgbClr val="000000"/>
                  </a:solidFill>
                  <a:ea typeface="Montserrat Light"/>
                </a:rPr>
                <a:t>簡仲威</a:t>
              </a:r>
              <a:endParaRPr lang="en-US" sz="3600" spc="1140" dirty="0">
                <a:solidFill>
                  <a:srgbClr val="000000"/>
                </a:solidFill>
                <a:ea typeface="Montserrat Light"/>
              </a:endParaRPr>
            </a:p>
          </p:txBody>
        </p:sp>
      </p:grpSp>
      <p:grpSp>
        <p:nvGrpSpPr>
          <p:cNvPr id="14" name="Group 14"/>
          <p:cNvGrpSpPr/>
          <p:nvPr/>
        </p:nvGrpSpPr>
        <p:grpSpPr>
          <a:xfrm>
            <a:off x="2488825" y="8077200"/>
            <a:ext cx="18475036" cy="4851050"/>
            <a:chOff x="0" y="-38100"/>
            <a:chExt cx="24633382" cy="8731581"/>
          </a:xfrm>
        </p:grpSpPr>
        <p:sp>
          <p:nvSpPr>
            <p:cNvPr id="15" name="TextBox 15"/>
            <p:cNvSpPr txBox="1"/>
            <p:nvPr/>
          </p:nvSpPr>
          <p:spPr>
            <a:xfrm>
              <a:off x="0" y="-38100"/>
              <a:ext cx="24633382" cy="2132354"/>
            </a:xfrm>
            <a:prstGeom prst="rect">
              <a:avLst/>
            </a:prstGeom>
          </p:spPr>
          <p:txBody>
            <a:bodyPr lIns="0" tIns="0" rIns="0" bIns="0" rtlCol="0" anchor="t">
              <a:spAutoFit/>
            </a:bodyPr>
            <a:lstStyle/>
            <a:p>
              <a:pPr>
                <a:lnSpc>
                  <a:spcPts val="10809"/>
                </a:lnSpc>
              </a:pPr>
              <a:r>
                <a:rPr lang="en-US" sz="4400" b="1" u="sng" spc="435" dirty="0" err="1">
                  <a:solidFill>
                    <a:srgbClr val="0F3750"/>
                  </a:solidFill>
                  <a:ea typeface="League Spartan Bold"/>
                </a:rPr>
                <a:t>摘要</a:t>
              </a:r>
              <a:endParaRPr lang="en-US" sz="4400" b="1" u="sng" spc="435" dirty="0">
                <a:solidFill>
                  <a:srgbClr val="0F3750"/>
                </a:solidFill>
                <a:ea typeface="League Spartan Bold"/>
              </a:endParaRPr>
            </a:p>
          </p:txBody>
        </p:sp>
        <p:sp>
          <p:nvSpPr>
            <p:cNvPr id="16" name="TextBox 16"/>
            <p:cNvSpPr txBox="1"/>
            <p:nvPr/>
          </p:nvSpPr>
          <p:spPr>
            <a:xfrm>
              <a:off x="0" y="2338658"/>
              <a:ext cx="24633382" cy="6354823"/>
            </a:xfrm>
            <a:prstGeom prst="rect">
              <a:avLst/>
            </a:prstGeom>
          </p:spPr>
          <p:txBody>
            <a:bodyPr lIns="0" tIns="0" rIns="0" bIns="0" rtlCol="0" anchor="t">
              <a:spAutoFit/>
            </a:bodyPr>
            <a:lstStyle/>
            <a:p>
              <a:pPr>
                <a:lnSpc>
                  <a:spcPts val="5580"/>
                </a:lnSpc>
              </a:pPr>
              <a:r>
                <a:rPr lang="en-US" sz="3600" dirty="0">
                  <a:solidFill>
                    <a:srgbClr val="383838"/>
                  </a:solidFill>
                  <a:ea typeface="Montserrat Light Italics"/>
                </a:rPr>
                <a:t>雙側動作協調能力不佳這個症狀通常在幼稚園智小學階段才會明顯，他們在一些基礎動作如雙腳跳、單腳跳等能力會不如同齡的孩子，容易發生碰撞或跌倒。醫院與市面上的體感遊戲普遍較為複雜且價格昂貴。</a:t>
              </a:r>
            </a:p>
            <a:p>
              <a:pPr>
                <a:lnSpc>
                  <a:spcPts val="5580"/>
                </a:lnSpc>
              </a:pPr>
              <a:r>
                <a:rPr lang="zh-TW" altLang="en-US" sz="3600" dirty="0">
                  <a:solidFill>
                    <a:srgbClr val="383838"/>
                  </a:solidFill>
                  <a:ea typeface="Montserrat Light Italics"/>
                </a:rPr>
                <a:t>我們為了解決這個問題，我們決定開發一個體感小遊戲，讓患者隨時隨</a:t>
              </a:r>
              <a:r>
                <a:rPr lang="en-US" sz="3600" dirty="0" err="1">
                  <a:solidFill>
                    <a:srgbClr val="383838"/>
                  </a:solidFill>
                  <a:ea typeface="Montserrat Light Italics"/>
                </a:rPr>
                <a:t>地都能無負擔的復健</a:t>
              </a:r>
              <a:r>
                <a:rPr lang="en-US" sz="3600" dirty="0">
                  <a:solidFill>
                    <a:srgbClr val="383838"/>
                  </a:solidFill>
                  <a:ea typeface="Montserrat Light Italics"/>
                </a:rPr>
                <a:t>。</a:t>
              </a:r>
            </a:p>
          </p:txBody>
        </p:sp>
      </p:grpSp>
      <p:grpSp>
        <p:nvGrpSpPr>
          <p:cNvPr id="17" name="Group 17"/>
          <p:cNvGrpSpPr/>
          <p:nvPr/>
        </p:nvGrpSpPr>
        <p:grpSpPr>
          <a:xfrm>
            <a:off x="2412538" y="12463874"/>
            <a:ext cx="18551324" cy="3768956"/>
            <a:chOff x="0" y="-38100"/>
            <a:chExt cx="24735098" cy="6525693"/>
          </a:xfrm>
        </p:grpSpPr>
        <p:sp>
          <p:nvSpPr>
            <p:cNvPr id="18" name="TextBox 18"/>
            <p:cNvSpPr txBox="1"/>
            <p:nvPr/>
          </p:nvSpPr>
          <p:spPr>
            <a:xfrm>
              <a:off x="0" y="-38100"/>
              <a:ext cx="24565437" cy="2051199"/>
            </a:xfrm>
            <a:prstGeom prst="rect">
              <a:avLst/>
            </a:prstGeom>
          </p:spPr>
          <p:txBody>
            <a:bodyPr lIns="0" tIns="0" rIns="0" bIns="0" rtlCol="0" anchor="t">
              <a:spAutoFit/>
            </a:bodyPr>
            <a:lstStyle/>
            <a:p>
              <a:pPr>
                <a:lnSpc>
                  <a:spcPts val="10812"/>
                </a:lnSpc>
              </a:pPr>
              <a:r>
                <a:rPr lang="en-US" sz="4400" b="1" u="sng" spc="436" dirty="0" err="1">
                  <a:solidFill>
                    <a:srgbClr val="0F3750"/>
                  </a:solidFill>
                  <a:ea typeface="League Spartan Bold"/>
                </a:rPr>
                <a:t>系統架構與成果</a:t>
              </a:r>
              <a:endParaRPr lang="en-US" sz="4400" b="1" u="sng" spc="436" dirty="0">
                <a:solidFill>
                  <a:srgbClr val="0F3750"/>
                </a:solidFill>
                <a:ea typeface="League Spartan Bold"/>
              </a:endParaRPr>
            </a:p>
          </p:txBody>
        </p:sp>
        <p:sp>
          <p:nvSpPr>
            <p:cNvPr id="19" name="TextBox 19"/>
            <p:cNvSpPr txBox="1"/>
            <p:nvPr/>
          </p:nvSpPr>
          <p:spPr>
            <a:xfrm>
              <a:off x="0" y="2678863"/>
              <a:ext cx="24735098" cy="3808730"/>
            </a:xfrm>
            <a:prstGeom prst="rect">
              <a:avLst/>
            </a:prstGeom>
          </p:spPr>
          <p:txBody>
            <a:bodyPr lIns="0" tIns="0" rIns="0" bIns="0" rtlCol="0" anchor="t">
              <a:spAutoFit/>
            </a:bodyPr>
            <a:lstStyle/>
            <a:p>
              <a:pPr>
                <a:lnSpc>
                  <a:spcPts val="5580"/>
                </a:lnSpc>
              </a:pPr>
              <a:r>
                <a:rPr lang="en-US" sz="3600" dirty="0">
                  <a:solidFill>
                    <a:srgbClr val="383838"/>
                  </a:solidFill>
                  <a:latin typeface="Montserrat Light Italics"/>
                  <a:ea typeface="Montserrat Light Italics"/>
                </a:rPr>
                <a:t>在執行小遊戲時可以透過連接在ESP32的壓力感測器及MPU6050來分別讀取壓力值及XY軸加速度。</a:t>
              </a:r>
            </a:p>
            <a:p>
              <a:pPr>
                <a:lnSpc>
                  <a:spcPts val="5580"/>
                </a:lnSpc>
              </a:pPr>
              <a:r>
                <a:rPr lang="en-US" sz="3600" dirty="0" err="1">
                  <a:solidFill>
                    <a:srgbClr val="383838"/>
                  </a:solidFill>
                  <a:ea typeface="Montserrat Light"/>
                </a:rPr>
                <a:t>畫面中的槌子透過傾斜加速度來移動小遊戲畫面中的槌子，並透過壓力感測器來判斷是否敲擊</a:t>
              </a:r>
              <a:r>
                <a:rPr lang="en-US" sz="3600" dirty="0">
                  <a:solidFill>
                    <a:srgbClr val="383838"/>
                  </a:solidFill>
                  <a:ea typeface="Montserrat Light"/>
                </a:rPr>
                <a:t>。</a:t>
              </a:r>
            </a:p>
          </p:txBody>
        </p:sp>
      </p:grpSp>
      <p:grpSp>
        <p:nvGrpSpPr>
          <p:cNvPr id="20" name="Group 20"/>
          <p:cNvGrpSpPr/>
          <p:nvPr/>
        </p:nvGrpSpPr>
        <p:grpSpPr>
          <a:xfrm>
            <a:off x="23337221" y="8721966"/>
            <a:ext cx="7592934" cy="12926722"/>
            <a:chOff x="0" y="-238125"/>
            <a:chExt cx="10123912" cy="17235629"/>
          </a:xfrm>
        </p:grpSpPr>
        <p:sp>
          <p:nvSpPr>
            <p:cNvPr id="21" name="TextBox 21"/>
            <p:cNvSpPr txBox="1"/>
            <p:nvPr/>
          </p:nvSpPr>
          <p:spPr>
            <a:xfrm>
              <a:off x="0" y="-238125"/>
              <a:ext cx="10110540" cy="1797501"/>
            </a:xfrm>
            <a:prstGeom prst="rect">
              <a:avLst/>
            </a:prstGeom>
          </p:spPr>
          <p:txBody>
            <a:bodyPr lIns="0" tIns="0" rIns="0" bIns="0" rtlCol="0" anchor="t">
              <a:spAutoFit/>
            </a:bodyPr>
            <a:lstStyle/>
            <a:p>
              <a:pPr>
                <a:lnSpc>
                  <a:spcPts val="12481"/>
                </a:lnSpc>
              </a:pPr>
              <a:r>
                <a:rPr lang="en-US" sz="4400" b="1" u="sng" spc="503" dirty="0" err="1">
                  <a:solidFill>
                    <a:srgbClr val="00B3B9"/>
                  </a:solidFill>
                  <a:ea typeface="王漢宗特黑體"/>
                </a:rPr>
                <a:t>結論</a:t>
              </a:r>
              <a:endParaRPr lang="en-US" sz="4400" b="1" u="sng" spc="503" dirty="0">
                <a:solidFill>
                  <a:srgbClr val="00B3B9"/>
                </a:solidFill>
                <a:ea typeface="王漢宗特黑體"/>
              </a:endParaRPr>
            </a:p>
          </p:txBody>
        </p:sp>
        <p:sp>
          <p:nvSpPr>
            <p:cNvPr id="22" name="TextBox 22"/>
            <p:cNvSpPr txBox="1"/>
            <p:nvPr/>
          </p:nvSpPr>
          <p:spPr>
            <a:xfrm>
              <a:off x="13372" y="1705968"/>
              <a:ext cx="10110540" cy="15291536"/>
            </a:xfrm>
            <a:prstGeom prst="rect">
              <a:avLst/>
            </a:prstGeom>
          </p:spPr>
          <p:txBody>
            <a:bodyPr lIns="0" tIns="0" rIns="0" bIns="0" rtlCol="0" anchor="t">
              <a:spAutoFit/>
            </a:bodyPr>
            <a:lstStyle/>
            <a:p>
              <a:pPr>
                <a:lnSpc>
                  <a:spcPts val="5979"/>
                </a:lnSpc>
              </a:pPr>
              <a:r>
                <a:rPr lang="en-US" sz="3600" dirty="0">
                  <a:solidFill>
                    <a:srgbClr val="FFFFFF"/>
                  </a:solidFill>
                  <a:ea typeface="Montserrat Light Italics"/>
                </a:rPr>
                <a:t>經過了這次的研究之後，我才發現原來雙側動作協調能力不佳這個問題可以衍生出這麼多東西，從前我們只認為那些運動能力貧弱、協調能力不佳的人只是單純的四肢不發達而已，但透過這次的專題研究之後，我們對於這個問題有了更深層的了解，也做出了一個可以在生活中使用的復健體感遊戲，如果身邊的朋友有這方面的問題，就可以讓他玩這個遊戲，達到在家也可以進行簡易復健的要求，希望在未來，我們可以進行更多關於物聯網結合醫療或其他方面的研究，好讓我們解決更多自身甚至是親朋好友所遇到的問題。</a:t>
              </a:r>
            </a:p>
          </p:txBody>
        </p:sp>
      </p:grpSp>
      <p:sp>
        <p:nvSpPr>
          <p:cNvPr id="23" name="TextBox 23"/>
          <p:cNvSpPr txBox="1"/>
          <p:nvPr/>
        </p:nvSpPr>
        <p:spPr>
          <a:xfrm>
            <a:off x="2412538" y="23010010"/>
            <a:ext cx="18551324" cy="1405890"/>
          </a:xfrm>
          <a:prstGeom prst="rect">
            <a:avLst/>
          </a:prstGeom>
        </p:spPr>
        <p:txBody>
          <a:bodyPr lIns="0" tIns="0" rIns="0" bIns="0" rtlCol="0" anchor="t">
            <a:spAutoFit/>
          </a:bodyPr>
          <a:lstStyle/>
          <a:p>
            <a:pPr>
              <a:lnSpc>
                <a:spcPts val="5580"/>
              </a:lnSpc>
            </a:pPr>
            <a:r>
              <a:rPr lang="en-US" sz="3600" dirty="0" err="1">
                <a:solidFill>
                  <a:srgbClr val="383838"/>
                </a:solidFill>
                <a:latin typeface="Montserrat Light"/>
                <a:ea typeface="Montserrat Light"/>
              </a:rPr>
              <a:t>使用Arduino</a:t>
            </a:r>
            <a:r>
              <a:rPr lang="en-US" sz="3600" dirty="0">
                <a:solidFill>
                  <a:srgbClr val="383838"/>
                </a:solidFill>
                <a:latin typeface="Montserrat Light"/>
                <a:ea typeface="Montserrat Light"/>
              </a:rPr>
              <a:t> IDE及上網找尋ESP32驅動來安裝，並透過程式碼抓取自製壓力感測器及現成MPU6050的數值</a:t>
            </a:r>
            <a:r>
              <a:rPr lang="zh-TW" altLang="en-US" sz="3600" dirty="0">
                <a:solidFill>
                  <a:srgbClr val="383838"/>
                </a:solidFill>
                <a:latin typeface="Montserrat Light"/>
                <a:ea typeface="Montserrat Light"/>
              </a:rPr>
              <a:t>，按壓大小力及</a:t>
            </a:r>
            <a:r>
              <a:rPr lang="en-US" altLang="zh-TW" sz="3600" dirty="0">
                <a:solidFill>
                  <a:srgbClr val="383838"/>
                </a:solidFill>
                <a:latin typeface="Montserrat Light"/>
                <a:ea typeface="Montserrat Light"/>
              </a:rPr>
              <a:t>XY</a:t>
            </a:r>
            <a:r>
              <a:rPr lang="zh-TW" altLang="en-US" sz="3600" dirty="0">
                <a:solidFill>
                  <a:srgbClr val="383838"/>
                </a:solidFill>
                <a:latin typeface="Montserrat Light"/>
                <a:ea typeface="Montserrat Light"/>
              </a:rPr>
              <a:t>軸的傾斜。</a:t>
            </a:r>
            <a:endParaRPr lang="en-US" sz="3600" dirty="0">
              <a:solidFill>
                <a:srgbClr val="383838"/>
              </a:solidFill>
              <a:latin typeface="Montserrat Light"/>
              <a:ea typeface="Montserrat Light"/>
            </a:endParaRPr>
          </a:p>
        </p:txBody>
      </p:sp>
      <p:pic>
        <p:nvPicPr>
          <p:cNvPr id="25" name="圖片 24">
            <a:extLst>
              <a:ext uri="{FF2B5EF4-FFF2-40B4-BE49-F238E27FC236}">
                <a16:creationId xmlns:a16="http://schemas.microsoft.com/office/drawing/2014/main" id="{4ABE091B-9C59-9CBF-C2B5-25E2EBC697CC}"/>
              </a:ext>
            </a:extLst>
          </p:cNvPr>
          <p:cNvPicPr>
            <a:picLocks noChangeAspect="1"/>
          </p:cNvPicPr>
          <p:nvPr/>
        </p:nvPicPr>
        <p:blipFill>
          <a:blip r:embed="rId8"/>
          <a:stretch>
            <a:fillRect/>
          </a:stretch>
        </p:blipFill>
        <p:spPr>
          <a:xfrm>
            <a:off x="23828998" y="22157288"/>
            <a:ext cx="6599350" cy="8799133"/>
          </a:xfrm>
          <a:prstGeom prst="rect">
            <a:avLst/>
          </a:prstGeom>
        </p:spPr>
      </p:pic>
      <p:sp>
        <p:nvSpPr>
          <p:cNvPr id="26" name="TextBox 23">
            <a:extLst>
              <a:ext uri="{FF2B5EF4-FFF2-40B4-BE49-F238E27FC236}">
                <a16:creationId xmlns:a16="http://schemas.microsoft.com/office/drawing/2014/main" id="{A867247C-C138-E803-9E8B-0BEFD4A64B15}"/>
              </a:ext>
            </a:extLst>
          </p:cNvPr>
          <p:cNvSpPr txBox="1"/>
          <p:nvPr/>
        </p:nvSpPr>
        <p:spPr>
          <a:xfrm>
            <a:off x="2450681" y="29335973"/>
            <a:ext cx="18551324" cy="2806346"/>
          </a:xfrm>
          <a:prstGeom prst="rect">
            <a:avLst/>
          </a:prstGeom>
        </p:spPr>
        <p:txBody>
          <a:bodyPr wrap="square" lIns="0" tIns="0" rIns="0" bIns="0" rtlCol="0" anchor="t">
            <a:spAutoFit/>
          </a:bodyPr>
          <a:lstStyle/>
          <a:p>
            <a:pPr>
              <a:lnSpc>
                <a:spcPts val="5580"/>
              </a:lnSpc>
            </a:pPr>
            <a:r>
              <a:rPr lang="zh-TW" altLang="en-US" sz="3600" dirty="0">
                <a:solidFill>
                  <a:srgbClr val="383838"/>
                </a:solidFill>
                <a:latin typeface="Montserrat Light"/>
                <a:ea typeface="Montserrat Light"/>
              </a:rPr>
              <a:t>從初始畫面進入過後，透過調整洞數及地鼠出現頻率來控制，可以選擇簡單、中等及困難，在遊戲畫面中透過三軸控制槌子方向，槌子敲擊傳遞壓力，可以看分數和遊戲音效知道是否有敲到，遊戲中間可以暫停，結束後可以點擊儲存，儲存遊戲紀錄，有場次、分數及遊玩當時時間</a:t>
            </a:r>
            <a:r>
              <a:rPr lang="en-US" altLang="zh-TW" sz="3600" dirty="0">
                <a:solidFill>
                  <a:srgbClr val="383838"/>
                </a:solidFill>
                <a:latin typeface="Montserrat Light"/>
                <a:ea typeface="Montserrat Light"/>
              </a:rPr>
              <a:t>;</a:t>
            </a:r>
            <a:r>
              <a:rPr lang="zh-TW" altLang="en-US" sz="3600" dirty="0">
                <a:solidFill>
                  <a:srgbClr val="383838"/>
                </a:solidFill>
                <a:latin typeface="Montserrat Light"/>
                <a:ea typeface="Montserrat Light"/>
              </a:rPr>
              <a:t>按下</a:t>
            </a:r>
            <a:r>
              <a:rPr lang="en-US" altLang="zh-TW" sz="3600" dirty="0">
                <a:solidFill>
                  <a:srgbClr val="383838"/>
                </a:solidFill>
                <a:latin typeface="Montserrat Light"/>
                <a:ea typeface="Montserrat Light"/>
              </a:rPr>
              <a:t>again</a:t>
            </a:r>
            <a:r>
              <a:rPr lang="zh-TW" altLang="en-US" sz="3600" dirty="0">
                <a:solidFill>
                  <a:srgbClr val="383838"/>
                </a:solidFill>
                <a:latin typeface="Montserrat Light"/>
                <a:ea typeface="Montserrat Light"/>
              </a:rPr>
              <a:t>可以在當下模式重新一次，按首頁可以返回重新選擇難易度。</a:t>
            </a:r>
            <a:endParaRPr lang="en-US" sz="3600" dirty="0">
              <a:solidFill>
                <a:srgbClr val="383838"/>
              </a:solidFill>
              <a:latin typeface="Montserrat Light"/>
              <a:ea typeface="Montserrat Light"/>
            </a:endParaRPr>
          </a:p>
        </p:txBody>
      </p:sp>
      <p:pic>
        <p:nvPicPr>
          <p:cNvPr id="28" name="圖片 27">
            <a:extLst>
              <a:ext uri="{FF2B5EF4-FFF2-40B4-BE49-F238E27FC236}">
                <a16:creationId xmlns:a16="http://schemas.microsoft.com/office/drawing/2014/main" id="{BFFEDEDB-D576-1ABF-E682-3FC039A37E94}"/>
              </a:ext>
            </a:extLst>
          </p:cNvPr>
          <p:cNvPicPr>
            <a:picLocks noChangeAspect="1"/>
          </p:cNvPicPr>
          <p:nvPr/>
        </p:nvPicPr>
        <p:blipFill>
          <a:blip r:embed="rId9"/>
          <a:stretch>
            <a:fillRect/>
          </a:stretch>
        </p:blipFill>
        <p:spPr>
          <a:xfrm>
            <a:off x="2412538" y="32778907"/>
            <a:ext cx="5894858" cy="4689426"/>
          </a:xfrm>
          <a:prstGeom prst="rect">
            <a:avLst/>
          </a:prstGeom>
        </p:spPr>
      </p:pic>
      <p:pic>
        <p:nvPicPr>
          <p:cNvPr id="30" name="圖片 29">
            <a:extLst>
              <a:ext uri="{FF2B5EF4-FFF2-40B4-BE49-F238E27FC236}">
                <a16:creationId xmlns:a16="http://schemas.microsoft.com/office/drawing/2014/main" id="{CCBA268A-9873-15BC-8EB1-C5F17E6F5853}"/>
              </a:ext>
            </a:extLst>
          </p:cNvPr>
          <p:cNvPicPr>
            <a:picLocks noChangeAspect="1"/>
          </p:cNvPicPr>
          <p:nvPr/>
        </p:nvPicPr>
        <p:blipFill>
          <a:blip r:embed="rId10"/>
          <a:stretch>
            <a:fillRect/>
          </a:stretch>
        </p:blipFill>
        <p:spPr>
          <a:xfrm>
            <a:off x="8853097" y="32778907"/>
            <a:ext cx="5894858" cy="4689426"/>
          </a:xfrm>
          <a:prstGeom prst="rect">
            <a:avLst/>
          </a:prstGeom>
        </p:spPr>
      </p:pic>
      <p:pic>
        <p:nvPicPr>
          <p:cNvPr id="32" name="圖片 31">
            <a:extLst>
              <a:ext uri="{FF2B5EF4-FFF2-40B4-BE49-F238E27FC236}">
                <a16:creationId xmlns:a16="http://schemas.microsoft.com/office/drawing/2014/main" id="{3EEDAF3C-9B01-562D-00F0-064BDC95D7F8}"/>
              </a:ext>
            </a:extLst>
          </p:cNvPr>
          <p:cNvPicPr>
            <a:picLocks noChangeAspect="1"/>
          </p:cNvPicPr>
          <p:nvPr/>
        </p:nvPicPr>
        <p:blipFill>
          <a:blip r:embed="rId11"/>
          <a:stretch>
            <a:fillRect/>
          </a:stretch>
        </p:blipFill>
        <p:spPr>
          <a:xfrm>
            <a:off x="15302639" y="32828098"/>
            <a:ext cx="5894858" cy="4689425"/>
          </a:xfrm>
          <a:prstGeom prst="rect">
            <a:avLst/>
          </a:prstGeom>
        </p:spPr>
      </p:pic>
      <p:pic>
        <p:nvPicPr>
          <p:cNvPr id="34" name="圖片 33">
            <a:extLst>
              <a:ext uri="{FF2B5EF4-FFF2-40B4-BE49-F238E27FC236}">
                <a16:creationId xmlns:a16="http://schemas.microsoft.com/office/drawing/2014/main" id="{7D746C3E-1EC7-6420-AFA4-5088FD728FD5}"/>
              </a:ext>
            </a:extLst>
          </p:cNvPr>
          <p:cNvPicPr>
            <a:picLocks noChangeAspect="1"/>
          </p:cNvPicPr>
          <p:nvPr/>
        </p:nvPicPr>
        <p:blipFill>
          <a:blip r:embed="rId12"/>
          <a:stretch>
            <a:fillRect/>
          </a:stretch>
        </p:blipFill>
        <p:spPr>
          <a:xfrm>
            <a:off x="2450681" y="38363574"/>
            <a:ext cx="5894859" cy="4689426"/>
          </a:xfrm>
          <a:prstGeom prst="rect">
            <a:avLst/>
          </a:prstGeom>
        </p:spPr>
      </p:pic>
      <p:pic>
        <p:nvPicPr>
          <p:cNvPr id="36" name="圖片 35">
            <a:extLst>
              <a:ext uri="{FF2B5EF4-FFF2-40B4-BE49-F238E27FC236}">
                <a16:creationId xmlns:a16="http://schemas.microsoft.com/office/drawing/2014/main" id="{A6B1A1CF-EBF5-A043-B91A-248B042D844C}"/>
              </a:ext>
            </a:extLst>
          </p:cNvPr>
          <p:cNvPicPr>
            <a:picLocks noChangeAspect="1"/>
          </p:cNvPicPr>
          <p:nvPr/>
        </p:nvPicPr>
        <p:blipFill>
          <a:blip r:embed="rId13"/>
          <a:stretch>
            <a:fillRect/>
          </a:stretch>
        </p:blipFill>
        <p:spPr>
          <a:xfrm>
            <a:off x="8853097" y="38363574"/>
            <a:ext cx="5894859" cy="4689426"/>
          </a:xfrm>
          <a:prstGeom prst="rect">
            <a:avLst/>
          </a:prstGeom>
        </p:spPr>
      </p:pic>
      <p:pic>
        <p:nvPicPr>
          <p:cNvPr id="38" name="圖片 37">
            <a:extLst>
              <a:ext uri="{FF2B5EF4-FFF2-40B4-BE49-F238E27FC236}">
                <a16:creationId xmlns:a16="http://schemas.microsoft.com/office/drawing/2014/main" id="{50826EC4-8345-D943-2683-241FC916F83D}"/>
              </a:ext>
            </a:extLst>
          </p:cNvPr>
          <p:cNvPicPr>
            <a:picLocks noChangeAspect="1"/>
          </p:cNvPicPr>
          <p:nvPr/>
        </p:nvPicPr>
        <p:blipFill>
          <a:blip r:embed="rId14"/>
          <a:stretch>
            <a:fillRect/>
          </a:stretch>
        </p:blipFill>
        <p:spPr>
          <a:xfrm>
            <a:off x="22601518" y="32385000"/>
            <a:ext cx="9054310" cy="10097680"/>
          </a:xfrm>
          <a:prstGeom prst="rect">
            <a:avLst/>
          </a:prstGeom>
        </p:spPr>
      </p:pic>
      <p:sp>
        <p:nvSpPr>
          <p:cNvPr id="7" name="TextBox 23">
            <a:extLst>
              <a:ext uri="{FF2B5EF4-FFF2-40B4-BE49-F238E27FC236}">
                <a16:creationId xmlns:a16="http://schemas.microsoft.com/office/drawing/2014/main" id="{E3D7583D-6C79-ED8B-B7C8-D824BE8AA18F}"/>
              </a:ext>
            </a:extLst>
          </p:cNvPr>
          <p:cNvSpPr txBox="1"/>
          <p:nvPr/>
        </p:nvSpPr>
        <p:spPr>
          <a:xfrm>
            <a:off x="6372281" y="22098000"/>
            <a:ext cx="4145975" cy="651910"/>
          </a:xfrm>
          <a:prstGeom prst="rect">
            <a:avLst/>
          </a:prstGeom>
        </p:spPr>
        <p:txBody>
          <a:bodyPr wrap="square" lIns="0" tIns="0" rIns="0" bIns="0" rtlCol="0" anchor="t">
            <a:spAutoFit/>
          </a:bodyPr>
          <a:lstStyle/>
          <a:p>
            <a:pPr>
              <a:lnSpc>
                <a:spcPts val="5580"/>
              </a:lnSpc>
            </a:pPr>
            <a:r>
              <a:rPr lang="zh-TW" altLang="en-US" sz="3600" dirty="0">
                <a:solidFill>
                  <a:srgbClr val="383838"/>
                </a:solidFill>
                <a:latin typeface="Montserrat Light"/>
                <a:ea typeface="Montserrat Light"/>
              </a:rPr>
              <a:t>圖一、系統架構圖</a:t>
            </a:r>
            <a:endParaRPr lang="en-US" sz="3600" dirty="0">
              <a:solidFill>
                <a:srgbClr val="383838"/>
              </a:solidFill>
              <a:latin typeface="Montserrat Light"/>
              <a:ea typeface="Montserrat Light"/>
            </a:endParaRPr>
          </a:p>
        </p:txBody>
      </p:sp>
      <p:grpSp>
        <p:nvGrpSpPr>
          <p:cNvPr id="31" name="群組 30">
            <a:extLst>
              <a:ext uri="{FF2B5EF4-FFF2-40B4-BE49-F238E27FC236}">
                <a16:creationId xmlns:a16="http://schemas.microsoft.com/office/drawing/2014/main" id="{FA12E040-8AB5-6DDA-75E8-701963557F66}"/>
              </a:ext>
            </a:extLst>
          </p:cNvPr>
          <p:cNvGrpSpPr/>
          <p:nvPr/>
        </p:nvGrpSpPr>
        <p:grpSpPr>
          <a:xfrm>
            <a:off x="2412538" y="24606351"/>
            <a:ext cx="4653600" cy="4412233"/>
            <a:chOff x="2412538" y="24606351"/>
            <a:chExt cx="4653600" cy="4412233"/>
          </a:xfrm>
        </p:grpSpPr>
        <p:sp>
          <p:nvSpPr>
            <p:cNvPr id="9" name="Freeform 9"/>
            <p:cNvSpPr/>
            <p:nvPr/>
          </p:nvSpPr>
          <p:spPr>
            <a:xfrm>
              <a:off x="2630950" y="24606351"/>
              <a:ext cx="4216775" cy="3661689"/>
            </a:xfrm>
            <a:custGeom>
              <a:avLst/>
              <a:gdLst/>
              <a:ahLst/>
              <a:cxnLst/>
              <a:rect l="l" t="t" r="r" b="b"/>
              <a:pathLst>
                <a:path w="3867913" h="6961923">
                  <a:moveTo>
                    <a:pt x="0" y="0"/>
                  </a:moveTo>
                  <a:lnTo>
                    <a:pt x="3867914" y="0"/>
                  </a:lnTo>
                  <a:lnTo>
                    <a:pt x="3867914" y="6961923"/>
                  </a:lnTo>
                  <a:lnTo>
                    <a:pt x="0" y="6961923"/>
                  </a:lnTo>
                  <a:lnTo>
                    <a:pt x="0" y="0"/>
                  </a:lnTo>
                  <a:close/>
                </a:path>
              </a:pathLst>
            </a:custGeom>
            <a:blipFill>
              <a:blip r:embed="rId15"/>
              <a:stretch>
                <a:fillRect l="-73273" t="-71972" r="-69650" b="-69144"/>
              </a:stretch>
            </a:blipFill>
          </p:spPr>
          <p:txBody>
            <a:bodyPr/>
            <a:lstStyle/>
            <a:p>
              <a:endParaRPr lang="zh-TW" altLang="en-US"/>
            </a:p>
          </p:txBody>
        </p:sp>
        <p:sp>
          <p:nvSpPr>
            <p:cNvPr id="8" name="TextBox 23">
              <a:extLst>
                <a:ext uri="{FF2B5EF4-FFF2-40B4-BE49-F238E27FC236}">
                  <a16:creationId xmlns:a16="http://schemas.microsoft.com/office/drawing/2014/main" id="{3686A5C3-8C19-F081-B8E1-FDC02D0276EB}"/>
                </a:ext>
              </a:extLst>
            </p:cNvPr>
            <p:cNvSpPr txBox="1"/>
            <p:nvPr/>
          </p:nvSpPr>
          <p:spPr>
            <a:xfrm>
              <a:off x="2412538" y="28366674"/>
              <a:ext cx="4653600" cy="651910"/>
            </a:xfrm>
            <a:prstGeom prst="rect">
              <a:avLst/>
            </a:prstGeom>
          </p:spPr>
          <p:txBody>
            <a:bodyPr wrap="square" lIns="0" tIns="0" rIns="0" bIns="0" rtlCol="0" anchor="t">
              <a:spAutoFit/>
            </a:bodyPr>
            <a:lstStyle/>
            <a:p>
              <a:pPr>
                <a:lnSpc>
                  <a:spcPts val="5580"/>
                </a:lnSpc>
              </a:pPr>
              <a:r>
                <a:rPr lang="zh-TW" altLang="en-US" sz="3600" dirty="0">
                  <a:solidFill>
                    <a:srgbClr val="383838"/>
                  </a:solidFill>
                  <a:latin typeface="Montserrat Light"/>
                  <a:ea typeface="Montserrat Light"/>
                </a:rPr>
                <a:t>圖二、自製壓力感測器</a:t>
              </a:r>
              <a:endParaRPr lang="en-US" sz="3600" dirty="0">
                <a:solidFill>
                  <a:srgbClr val="383838"/>
                </a:solidFill>
                <a:latin typeface="Montserrat Light"/>
                <a:ea typeface="Montserrat Light"/>
              </a:endParaRPr>
            </a:p>
          </p:txBody>
        </p:sp>
      </p:grpSp>
      <p:grpSp>
        <p:nvGrpSpPr>
          <p:cNvPr id="29" name="群組 28">
            <a:extLst>
              <a:ext uri="{FF2B5EF4-FFF2-40B4-BE49-F238E27FC236}">
                <a16:creationId xmlns:a16="http://schemas.microsoft.com/office/drawing/2014/main" id="{77780178-1509-3BDB-8D60-13F8C73A13CF}"/>
              </a:ext>
            </a:extLst>
          </p:cNvPr>
          <p:cNvGrpSpPr/>
          <p:nvPr/>
        </p:nvGrpSpPr>
        <p:grpSpPr>
          <a:xfrm>
            <a:off x="7618138" y="24567883"/>
            <a:ext cx="7698062" cy="4450701"/>
            <a:chOff x="7238907" y="24567883"/>
            <a:chExt cx="7698062" cy="4450701"/>
          </a:xfrm>
        </p:grpSpPr>
        <p:sp>
          <p:nvSpPr>
            <p:cNvPr id="10" name="Freeform 10"/>
            <p:cNvSpPr/>
            <p:nvPr/>
          </p:nvSpPr>
          <p:spPr>
            <a:xfrm>
              <a:off x="9259138" y="24567883"/>
              <a:ext cx="3657600" cy="3661689"/>
            </a:xfrm>
            <a:custGeom>
              <a:avLst/>
              <a:gdLst/>
              <a:ahLst/>
              <a:cxnLst/>
              <a:rect l="l" t="t" r="r" b="b"/>
              <a:pathLst>
                <a:path w="6067472" h="7241821">
                  <a:moveTo>
                    <a:pt x="0" y="0"/>
                  </a:moveTo>
                  <a:lnTo>
                    <a:pt x="6067472" y="0"/>
                  </a:lnTo>
                  <a:lnTo>
                    <a:pt x="6067472" y="7241821"/>
                  </a:lnTo>
                  <a:lnTo>
                    <a:pt x="0" y="7241821"/>
                  </a:lnTo>
                  <a:lnTo>
                    <a:pt x="0" y="0"/>
                  </a:lnTo>
                  <a:close/>
                </a:path>
              </a:pathLst>
            </a:custGeom>
            <a:blipFill>
              <a:blip r:embed="rId16"/>
              <a:stretch>
                <a:fillRect l="-8333" t="-14955" r="779" b="-14838"/>
              </a:stretch>
            </a:blipFill>
          </p:spPr>
          <p:txBody>
            <a:bodyPr/>
            <a:lstStyle/>
            <a:p>
              <a:endParaRPr lang="zh-TW" altLang="en-US"/>
            </a:p>
          </p:txBody>
        </p:sp>
        <p:sp>
          <p:nvSpPr>
            <p:cNvPr id="24" name="TextBox 23">
              <a:extLst>
                <a:ext uri="{FF2B5EF4-FFF2-40B4-BE49-F238E27FC236}">
                  <a16:creationId xmlns:a16="http://schemas.microsoft.com/office/drawing/2014/main" id="{962633D9-0280-491B-EFCA-F0061EE3EF5B}"/>
                </a:ext>
              </a:extLst>
            </p:cNvPr>
            <p:cNvSpPr txBox="1"/>
            <p:nvPr/>
          </p:nvSpPr>
          <p:spPr>
            <a:xfrm>
              <a:off x="7238907" y="28366674"/>
              <a:ext cx="7698062" cy="651910"/>
            </a:xfrm>
            <a:prstGeom prst="rect">
              <a:avLst/>
            </a:prstGeom>
          </p:spPr>
          <p:txBody>
            <a:bodyPr wrap="square" lIns="0" tIns="0" rIns="0" bIns="0" rtlCol="0" anchor="t">
              <a:spAutoFit/>
            </a:bodyPr>
            <a:lstStyle/>
            <a:p>
              <a:pPr>
                <a:lnSpc>
                  <a:spcPts val="5580"/>
                </a:lnSpc>
              </a:pPr>
              <a:r>
                <a:rPr lang="zh-TW" altLang="en-US" sz="3600" dirty="0">
                  <a:solidFill>
                    <a:srgbClr val="383838"/>
                  </a:solidFill>
                  <a:latin typeface="Montserrat Light"/>
                  <a:ea typeface="Montserrat Light"/>
                </a:rPr>
                <a:t>圖三、</a:t>
              </a:r>
              <a:r>
                <a:rPr lang="en-US" altLang="zh-TW" sz="3600" dirty="0">
                  <a:solidFill>
                    <a:srgbClr val="383838"/>
                  </a:solidFill>
                  <a:latin typeface="Montserrat Light"/>
                  <a:ea typeface="Montserrat Light"/>
                </a:rPr>
                <a:t>MPU6050(6</a:t>
              </a:r>
              <a:r>
                <a:rPr lang="zh-TW" altLang="en-US" sz="3600" dirty="0">
                  <a:solidFill>
                    <a:srgbClr val="383838"/>
                  </a:solidFill>
                  <a:latin typeface="Montserrat Light"/>
                  <a:ea typeface="Montserrat Light"/>
                </a:rPr>
                <a:t>軸慣性感測元件</a:t>
              </a:r>
              <a:r>
                <a:rPr lang="en-US" altLang="zh-TW" sz="3600" dirty="0">
                  <a:solidFill>
                    <a:srgbClr val="383838"/>
                  </a:solidFill>
                  <a:latin typeface="Montserrat Light"/>
                  <a:ea typeface="Montserrat Light"/>
                </a:rPr>
                <a:t>)</a:t>
              </a:r>
              <a:endParaRPr lang="en-US" sz="3600" dirty="0">
                <a:solidFill>
                  <a:srgbClr val="383838"/>
                </a:solidFill>
                <a:latin typeface="Montserrat Light"/>
                <a:ea typeface="Montserrat Light"/>
              </a:endParaRPr>
            </a:p>
          </p:txBody>
        </p:sp>
      </p:grpSp>
      <p:sp>
        <p:nvSpPr>
          <p:cNvPr id="27" name="TextBox 23">
            <a:extLst>
              <a:ext uri="{FF2B5EF4-FFF2-40B4-BE49-F238E27FC236}">
                <a16:creationId xmlns:a16="http://schemas.microsoft.com/office/drawing/2014/main" id="{C8F2AEBD-06C4-6BC0-F876-79E15F02577F}"/>
              </a:ext>
            </a:extLst>
          </p:cNvPr>
          <p:cNvSpPr txBox="1"/>
          <p:nvPr/>
        </p:nvSpPr>
        <p:spPr>
          <a:xfrm>
            <a:off x="3033167" y="37517523"/>
            <a:ext cx="4653600" cy="651910"/>
          </a:xfrm>
          <a:prstGeom prst="rect">
            <a:avLst/>
          </a:prstGeom>
        </p:spPr>
        <p:txBody>
          <a:bodyPr wrap="square" lIns="0" tIns="0" rIns="0" bIns="0" rtlCol="0" anchor="t">
            <a:spAutoFit/>
          </a:bodyPr>
          <a:lstStyle/>
          <a:p>
            <a:pPr>
              <a:lnSpc>
                <a:spcPts val="5580"/>
              </a:lnSpc>
            </a:pPr>
            <a:r>
              <a:rPr lang="zh-TW" altLang="en-US" sz="3600" dirty="0">
                <a:solidFill>
                  <a:srgbClr val="383838"/>
                </a:solidFill>
                <a:latin typeface="Montserrat Light"/>
                <a:ea typeface="Montserrat Light"/>
              </a:rPr>
              <a:t>圖四、開始畫面</a:t>
            </a:r>
            <a:endParaRPr lang="en-US" sz="3600" dirty="0">
              <a:solidFill>
                <a:srgbClr val="383838"/>
              </a:solidFill>
              <a:latin typeface="Montserrat Light"/>
              <a:ea typeface="Montserrat Light"/>
            </a:endParaRPr>
          </a:p>
        </p:txBody>
      </p:sp>
      <p:sp>
        <p:nvSpPr>
          <p:cNvPr id="37" name="TextBox 23">
            <a:extLst>
              <a:ext uri="{FF2B5EF4-FFF2-40B4-BE49-F238E27FC236}">
                <a16:creationId xmlns:a16="http://schemas.microsoft.com/office/drawing/2014/main" id="{39536B28-606B-16C0-E3E6-A2E88AD24C81}"/>
              </a:ext>
            </a:extLst>
          </p:cNvPr>
          <p:cNvSpPr txBox="1"/>
          <p:nvPr/>
        </p:nvSpPr>
        <p:spPr>
          <a:xfrm>
            <a:off x="9448800" y="37589998"/>
            <a:ext cx="4653601" cy="651910"/>
          </a:xfrm>
          <a:prstGeom prst="rect">
            <a:avLst/>
          </a:prstGeom>
        </p:spPr>
        <p:txBody>
          <a:bodyPr wrap="square" lIns="0" tIns="0" rIns="0" bIns="0" rtlCol="0" anchor="t">
            <a:spAutoFit/>
          </a:bodyPr>
          <a:lstStyle/>
          <a:p>
            <a:pPr>
              <a:lnSpc>
                <a:spcPts val="5580"/>
              </a:lnSpc>
            </a:pPr>
            <a:r>
              <a:rPr lang="zh-TW" altLang="en-US" sz="3600" dirty="0">
                <a:solidFill>
                  <a:srgbClr val="383838"/>
                </a:solidFill>
                <a:latin typeface="Montserrat Light"/>
                <a:ea typeface="Montserrat Light"/>
              </a:rPr>
              <a:t>圖五、難易度選擇畫面</a:t>
            </a:r>
            <a:endParaRPr lang="en-US" sz="3600" dirty="0">
              <a:solidFill>
                <a:srgbClr val="383838"/>
              </a:solidFill>
              <a:latin typeface="Montserrat Light"/>
              <a:ea typeface="Montserrat Light"/>
            </a:endParaRPr>
          </a:p>
        </p:txBody>
      </p:sp>
      <p:sp>
        <p:nvSpPr>
          <p:cNvPr id="39" name="TextBox 23">
            <a:extLst>
              <a:ext uri="{FF2B5EF4-FFF2-40B4-BE49-F238E27FC236}">
                <a16:creationId xmlns:a16="http://schemas.microsoft.com/office/drawing/2014/main" id="{AECA3B6E-6C2F-506D-8776-C3E06CF3A4EF}"/>
              </a:ext>
            </a:extLst>
          </p:cNvPr>
          <p:cNvSpPr txBox="1"/>
          <p:nvPr/>
        </p:nvSpPr>
        <p:spPr>
          <a:xfrm>
            <a:off x="16546908" y="37591200"/>
            <a:ext cx="3406320" cy="651910"/>
          </a:xfrm>
          <a:prstGeom prst="rect">
            <a:avLst/>
          </a:prstGeom>
        </p:spPr>
        <p:txBody>
          <a:bodyPr wrap="square" lIns="0" tIns="0" rIns="0" bIns="0" rtlCol="0" anchor="t">
            <a:spAutoFit/>
          </a:bodyPr>
          <a:lstStyle/>
          <a:p>
            <a:pPr>
              <a:lnSpc>
                <a:spcPts val="5580"/>
              </a:lnSpc>
            </a:pPr>
            <a:r>
              <a:rPr lang="zh-TW" altLang="en-US" sz="3600" dirty="0">
                <a:solidFill>
                  <a:srgbClr val="383838"/>
                </a:solidFill>
                <a:latin typeface="Montserrat Light"/>
                <a:ea typeface="Montserrat Light"/>
              </a:rPr>
              <a:t>圖六、遊玩畫面</a:t>
            </a:r>
            <a:endParaRPr lang="en-US" sz="3600" dirty="0">
              <a:solidFill>
                <a:srgbClr val="383838"/>
              </a:solidFill>
              <a:latin typeface="Montserrat Light"/>
              <a:ea typeface="Montserrat Light"/>
            </a:endParaRPr>
          </a:p>
        </p:txBody>
      </p:sp>
      <p:sp>
        <p:nvSpPr>
          <p:cNvPr id="40" name="TextBox 23">
            <a:extLst>
              <a:ext uri="{FF2B5EF4-FFF2-40B4-BE49-F238E27FC236}">
                <a16:creationId xmlns:a16="http://schemas.microsoft.com/office/drawing/2014/main" id="{7A1947E5-D7EC-E0AD-3765-8538855D9890}"/>
              </a:ext>
            </a:extLst>
          </p:cNvPr>
          <p:cNvSpPr txBox="1"/>
          <p:nvPr/>
        </p:nvSpPr>
        <p:spPr>
          <a:xfrm>
            <a:off x="3325122" y="43200000"/>
            <a:ext cx="4145975" cy="651910"/>
          </a:xfrm>
          <a:prstGeom prst="rect">
            <a:avLst/>
          </a:prstGeom>
        </p:spPr>
        <p:txBody>
          <a:bodyPr wrap="square" lIns="0" tIns="0" rIns="0" bIns="0" rtlCol="0" anchor="t">
            <a:spAutoFit/>
          </a:bodyPr>
          <a:lstStyle/>
          <a:p>
            <a:pPr>
              <a:lnSpc>
                <a:spcPts val="5580"/>
              </a:lnSpc>
            </a:pPr>
            <a:r>
              <a:rPr lang="zh-TW" altLang="en-US" sz="3600" dirty="0">
                <a:solidFill>
                  <a:srgbClr val="383838"/>
                </a:solidFill>
                <a:latin typeface="Montserrat Light"/>
                <a:ea typeface="Montserrat Light"/>
              </a:rPr>
              <a:t>圖七、遊戲暫停畫面</a:t>
            </a:r>
            <a:endParaRPr lang="en-US" sz="3600" dirty="0">
              <a:solidFill>
                <a:srgbClr val="383838"/>
              </a:solidFill>
              <a:latin typeface="Montserrat Light"/>
              <a:ea typeface="Montserrat Light"/>
            </a:endParaRPr>
          </a:p>
        </p:txBody>
      </p:sp>
      <p:sp>
        <p:nvSpPr>
          <p:cNvPr id="41" name="TextBox 23">
            <a:extLst>
              <a:ext uri="{FF2B5EF4-FFF2-40B4-BE49-F238E27FC236}">
                <a16:creationId xmlns:a16="http://schemas.microsoft.com/office/drawing/2014/main" id="{6DB5B46F-DBD6-D4CA-DA4B-8EA8FF38E109}"/>
              </a:ext>
            </a:extLst>
          </p:cNvPr>
          <p:cNvSpPr txBox="1"/>
          <p:nvPr/>
        </p:nvSpPr>
        <p:spPr>
          <a:xfrm>
            <a:off x="8853097" y="43200000"/>
            <a:ext cx="5894857" cy="651910"/>
          </a:xfrm>
          <a:prstGeom prst="rect">
            <a:avLst/>
          </a:prstGeom>
        </p:spPr>
        <p:txBody>
          <a:bodyPr wrap="square" lIns="0" tIns="0" rIns="0" bIns="0" rtlCol="0" anchor="t">
            <a:spAutoFit/>
          </a:bodyPr>
          <a:lstStyle/>
          <a:p>
            <a:pPr algn="ctr">
              <a:lnSpc>
                <a:spcPts val="5580"/>
              </a:lnSpc>
            </a:pPr>
            <a:r>
              <a:rPr lang="zh-TW" altLang="en-US" sz="3600" dirty="0">
                <a:solidFill>
                  <a:srgbClr val="383838"/>
                </a:solidFill>
                <a:latin typeface="Montserrat Light"/>
                <a:ea typeface="Montserrat Light"/>
              </a:rPr>
              <a:t>圖八、遊戲結束畫面</a:t>
            </a:r>
            <a:endParaRPr lang="en-US" sz="3600" dirty="0">
              <a:solidFill>
                <a:srgbClr val="383838"/>
              </a:solidFill>
              <a:latin typeface="Montserrat Light"/>
              <a:ea typeface="Montserrat Light"/>
            </a:endParaRPr>
          </a:p>
        </p:txBody>
      </p:sp>
      <p:sp>
        <p:nvSpPr>
          <p:cNvPr id="42" name="TextBox 23">
            <a:extLst>
              <a:ext uri="{FF2B5EF4-FFF2-40B4-BE49-F238E27FC236}">
                <a16:creationId xmlns:a16="http://schemas.microsoft.com/office/drawing/2014/main" id="{2AF80B12-ED44-0324-1BA3-3183BCDCBA75}"/>
              </a:ext>
            </a:extLst>
          </p:cNvPr>
          <p:cNvSpPr txBox="1"/>
          <p:nvPr/>
        </p:nvSpPr>
        <p:spPr>
          <a:xfrm>
            <a:off x="22601518" y="42661944"/>
            <a:ext cx="9054310" cy="651910"/>
          </a:xfrm>
          <a:prstGeom prst="rect">
            <a:avLst/>
          </a:prstGeom>
        </p:spPr>
        <p:txBody>
          <a:bodyPr wrap="square" lIns="0" tIns="0" rIns="0" bIns="0" rtlCol="0" anchor="t">
            <a:spAutoFit/>
          </a:bodyPr>
          <a:lstStyle/>
          <a:p>
            <a:pPr algn="ctr">
              <a:lnSpc>
                <a:spcPts val="5580"/>
              </a:lnSpc>
            </a:pPr>
            <a:r>
              <a:rPr lang="zh-TW" altLang="en-US" sz="3600" dirty="0">
                <a:solidFill>
                  <a:srgbClr val="383838"/>
                </a:solidFill>
                <a:latin typeface="Montserrat Light"/>
                <a:ea typeface="Montserrat Light"/>
              </a:rPr>
              <a:t>圖十、遊玩示意圖</a:t>
            </a:r>
            <a:endParaRPr lang="en-US" sz="3600" dirty="0">
              <a:solidFill>
                <a:srgbClr val="383838"/>
              </a:solidFill>
              <a:latin typeface="Montserrat Light"/>
              <a:ea typeface="Montserrat Light"/>
            </a:endParaRPr>
          </a:p>
        </p:txBody>
      </p:sp>
      <p:sp>
        <p:nvSpPr>
          <p:cNvPr id="43" name="TextBox 23">
            <a:extLst>
              <a:ext uri="{FF2B5EF4-FFF2-40B4-BE49-F238E27FC236}">
                <a16:creationId xmlns:a16="http://schemas.microsoft.com/office/drawing/2014/main" id="{AB140AFB-E67A-C71F-B087-F6FFAD305AF8}"/>
              </a:ext>
            </a:extLst>
          </p:cNvPr>
          <p:cNvSpPr txBox="1"/>
          <p:nvPr/>
        </p:nvSpPr>
        <p:spPr>
          <a:xfrm>
            <a:off x="23828998" y="31089600"/>
            <a:ext cx="6599350" cy="651910"/>
          </a:xfrm>
          <a:prstGeom prst="rect">
            <a:avLst/>
          </a:prstGeom>
        </p:spPr>
        <p:txBody>
          <a:bodyPr wrap="square" lIns="0" tIns="0" rIns="0" bIns="0" rtlCol="0" anchor="t">
            <a:spAutoFit/>
          </a:bodyPr>
          <a:lstStyle/>
          <a:p>
            <a:pPr algn="ctr">
              <a:lnSpc>
                <a:spcPts val="5580"/>
              </a:lnSpc>
            </a:pPr>
            <a:r>
              <a:rPr lang="zh-TW" altLang="en-US" sz="3600" dirty="0">
                <a:solidFill>
                  <a:schemeClr val="bg1"/>
                </a:solidFill>
                <a:latin typeface="Montserrat Light"/>
                <a:ea typeface="Montserrat Light"/>
              </a:rPr>
              <a:t>圖九、實體設備樣貌</a:t>
            </a:r>
            <a:endParaRPr lang="en-US" sz="3600" dirty="0">
              <a:solidFill>
                <a:schemeClr val="bg1"/>
              </a:solidFill>
              <a:latin typeface="Montserrat Light"/>
              <a:ea typeface="Montserrat Ligh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TotalTime>
  <Words>266</Words>
  <Application>Microsoft Office PowerPoint</Application>
  <PresentationFormat>自訂</PresentationFormat>
  <Paragraphs>26</Paragraphs>
  <Slides>1</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vt:i4>
      </vt:variant>
    </vt:vector>
  </HeadingPairs>
  <TitlesOfParts>
    <vt:vector size="6" baseType="lpstr">
      <vt:lpstr>Montserrat Light</vt:lpstr>
      <vt:lpstr>Calibri</vt:lpstr>
      <vt:lpstr>Arial</vt:lpstr>
      <vt:lpstr>Montserrat Light Italics</vt:lpstr>
      <vt:lpstr>Office Theme</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摘要</dc:title>
  <dc:creator>User</dc:creator>
  <cp:lastModifiedBy>哲瑋 劉</cp:lastModifiedBy>
  <cp:revision>6</cp:revision>
  <dcterms:created xsi:type="dcterms:W3CDTF">2006-08-16T00:00:00Z</dcterms:created>
  <dcterms:modified xsi:type="dcterms:W3CDTF">2023-11-10T06:06:25Z</dcterms:modified>
  <dc:identifier>DAFzc7fSGdE</dc:identifier>
</cp:coreProperties>
</file>